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56" r:id="rId6"/>
    <p:sldId id="261" r:id="rId7"/>
    <p:sldId id="262" r:id="rId8"/>
    <p:sldId id="268" r:id="rId9"/>
    <p:sldId id="267" r:id="rId10"/>
    <p:sldId id="260" r:id="rId11"/>
    <p:sldId id="265" r:id="rId12"/>
    <p:sldId id="264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111" d="100"/>
          <a:sy n="111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F848-53C9-984D-A09F-1B45AD433AAF}" type="datetimeFigureOut">
              <a:rPr lang="en-NL" smtClean="0"/>
              <a:t>16/01/2026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5435-117B-E44C-9024-BAE9DC2F94C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5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16A-7F8D-D32A-A7F8-FC90B4367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20373-3234-8D85-76CB-FC577B23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022E-26A9-C437-D106-170C0BAD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408F-5BDA-B04B-A1D5-ECBCC9242BB5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E7D8-B52E-6FF6-A88F-655BD79E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CE76A-FCA8-5988-05DB-D7D5CC76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59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7911-2A7D-6A00-2C87-BCD17060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9F28-BF23-F37E-75D9-7AE81954A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9E01-C56F-F4D9-E6C6-4A6F67F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590E-F9B2-8E4E-8D72-7101046DB67F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8566-150A-5CD1-44AD-8A2FADDB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1F04-66CA-F967-9A6A-5E3A6452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36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6F936-6B37-DA60-64AB-7F767FFB8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093-EA82-453A-504E-278B9FC05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9A65-2B0C-40A4-22C1-22974F59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DC52-302E-9D4F-8889-3816284AC9D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C64D0-2680-394B-25DE-69B6629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E56A-F906-2187-D036-ACFBA472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503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1AE5-665A-2E45-280D-6A51C64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876C-6C26-F2F9-BD0C-5CBF7636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EFA32-B923-C25D-CE14-68B0F342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564-3980-924F-AA9C-D37267F4FF46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BEB3-2D6C-9864-9703-D3227D8F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6CAA7-1FDA-B127-ED27-9012BFAF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992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721E-9866-B9A8-8567-43AB8F10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E10E-696C-23A1-9C8D-60BC0E5D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8833-8A15-61CF-A928-38955AB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AFE9-BB20-9D4E-9EFB-016DF664DEF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E30B-7CB1-6C09-5900-455FF57C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0D7D-E60E-A2DC-6F00-65150495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60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F152-2A2E-03E2-81E3-07878258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499C-2B92-CCBC-B2AF-2AA074469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7D91-7852-7F70-FFDA-29D5D4C4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FB98-E9C4-1382-38B3-71836CB3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177B-F5A8-774B-94B2-0E907BCEB47E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4F2F-578E-2D8C-4DCF-B8A0D473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75260-C393-38B0-CB3C-A66B1B44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77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D646-9DE1-1E71-B041-7E12D5DD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9E910-4016-5B12-BD26-AF3E4B10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0C83-32C4-369F-DFAA-85393F72C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CC05-B509-54A4-997D-96F89074F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B2FAE-BE6C-F4E0-6E4C-DF47F8124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A6A18-B2D0-C429-9F58-A97FE16D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E30F-FAD7-8A4A-A463-24FAF66A7E1C}" type="datetime1">
              <a:rPr lang="en-US" smtClean="0"/>
              <a:t>1/16/26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0407-BFF4-332B-FE80-3F8C5E8C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4FD00-968C-263A-3D4E-77AF986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761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C47E-CA9F-EB65-DF41-85453A56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38844-258F-9564-367A-F9E4D4C9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F2B4-596E-0046-AAA4-73F7DF789E00}" type="datetime1">
              <a:rPr lang="en-US" smtClean="0"/>
              <a:t>1/16/26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663C-6DC9-A8E2-7F7A-62582795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3A4-5DDF-F305-6201-EEFE253C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356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F0DC4-5436-15F9-0063-C4B8EF8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F3-4FE9-704A-9601-B1F47A0000F2}" type="datetime1">
              <a:rPr lang="en-US" smtClean="0"/>
              <a:t>1/16/26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1BEBC-300A-ACFC-9DAB-E38BD4DE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09F27-54CE-3EFE-EAE9-F28DF1A1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61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DE94-68ED-8432-C952-121FB7D2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E7E1-616B-FC47-AC14-CAB9FBAB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02436-8078-A388-F29F-259CB26E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3CA5-8E70-9992-E99F-742A5A4A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2396-5A19-4E4A-8507-D5BB37D5B8B9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C2A3F-BDB5-5DAE-83A3-89DA0AAE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1BC5-EFEB-2EB2-3939-EACE60E7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9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7FD3-0FE3-04CE-EFD5-9F5C207F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6F533-5A75-D66B-917C-B7119B2B1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0BA17-0560-706A-E4D0-D6118D2BC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967C-71CB-F948-A43F-98AD440F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1012-A828-1847-851C-7ECFD1E84219}" type="datetime1">
              <a:rPr lang="en-US" smtClean="0"/>
              <a:t>1/16/26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02B87-F665-B243-1390-E426F356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23DD-A71C-9429-B1FB-757C4D3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752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62A95-FA95-B2F5-AAAA-81873E6C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3F18C-9036-22DF-7B8B-0499EDB29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F83A-EF53-0E76-76C1-4C21320E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FE5B42-B584-8346-ACA1-5AD65DBA6CE7}" type="datetime1">
              <a:rPr lang="en-US" smtClean="0"/>
              <a:t>1/16/26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8871D-F522-CC3B-2024-917566FC0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919D-9C82-5E4A-448A-B529B94D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C3DEC-C045-BD42-8EEC-DDD3F96DDD1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364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h37/python4lunch_cmip6g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mip6-preprocessing.readthedocs.io/en/latest/?badge=latest" TargetMode="External"/><Relationship Id="rId2" Type="http://schemas.openxmlformats.org/officeDocument/2006/relationships/hyperlink" Target="https://cmip6-preprocessing.readthedocs.io/en/latest/?badge=l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mh37/aslc_cmip6/tree/main/preprocessing" TargetMode="External"/><Relationship Id="rId5" Type="http://schemas.openxmlformats.org/officeDocument/2006/relationships/hyperlink" Target="https://gallery.pangeo.io/repos/pangeo-gallery/cmip6/" TargetMode="External"/><Relationship Id="rId4" Type="http://schemas.openxmlformats.org/officeDocument/2006/relationships/hyperlink" Target="https://cmip6-preprocessing.readthedocs.io/en/latest/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products/data-analytics/new-climate-model-data-now-google-public-datase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imh37/CMIP6c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imh37/aslc_cmip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D80-27F1-3F19-A548-01E7EBD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1" y="297792"/>
            <a:ext cx="10515600" cy="1325563"/>
          </a:xfrm>
        </p:spPr>
        <p:txBody>
          <a:bodyPr/>
          <a:lstStyle/>
          <a:p>
            <a:r>
              <a:rPr lang="en-NL" dirty="0"/>
              <a:t>Analyzing CMIP6 data in Google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88EF-E65D-E563-60A0-3525347F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4" y="1050719"/>
            <a:ext cx="10515600" cy="4351338"/>
          </a:xfrm>
        </p:spPr>
        <p:txBody>
          <a:bodyPr>
            <a:normAutofit/>
          </a:bodyPr>
          <a:lstStyle/>
          <a:p>
            <a:endParaRPr lang="en-NL" sz="1400" dirty="0"/>
          </a:p>
          <a:p>
            <a:endParaRPr lang="en-NL" sz="1400" dirty="0"/>
          </a:p>
          <a:p>
            <a:pPr marL="0" indent="0">
              <a:buNone/>
            </a:pPr>
            <a:r>
              <a:rPr lang="en-NL" sz="1400" dirty="0"/>
              <a:t>With thanks to Julius Busecke!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F2014-9474-7D78-64DB-EB0A349EB21B}"/>
              </a:ext>
            </a:extLst>
          </p:cNvPr>
          <p:cNvSpPr txBox="1">
            <a:spLocks/>
          </p:cNvSpPr>
          <p:nvPr/>
        </p:nvSpPr>
        <p:spPr>
          <a:xfrm>
            <a:off x="2471057" y="13057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b="1" dirty="0"/>
              <a:t>Tim Hermans</a:t>
            </a:r>
            <a:r>
              <a:rPr lang="en-NL" dirty="0"/>
              <a:t>, Python for lunch 22-01-2026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B70C15-7CFC-2AAF-B39F-3863ACA1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A3BDDD-5800-EDD6-E5EB-A6E1D583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74372" y="2977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9" name="AutoShape 9" descr="Afbeelding van ">
            <a:extLst>
              <a:ext uri="{FF2B5EF4-FFF2-40B4-BE49-F238E27FC236}">
                <a16:creationId xmlns:a16="http://schemas.microsoft.com/office/drawing/2014/main" id="{F66BFBAC-6F62-0956-CA2A-BE2BD5644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85620-C418-14D4-31CF-F52093FF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28" y="2009941"/>
            <a:ext cx="4767943" cy="4694751"/>
          </a:xfrm>
          <a:prstGeom prst="rect">
            <a:avLst/>
          </a:prstGeom>
        </p:spPr>
      </p:pic>
      <p:pic>
        <p:nvPicPr>
          <p:cNvPr id="1026" name="Picture 2" descr="Logo - Huisstijl - Universiteit Utrecht">
            <a:extLst>
              <a:ext uri="{FF2B5EF4-FFF2-40B4-BE49-F238E27FC236}">
                <a16:creationId xmlns:a16="http://schemas.microsoft.com/office/drawing/2014/main" id="{7D50BED0-218E-4E62-1985-9D388C31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3" y="5875382"/>
            <a:ext cx="2438400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ADA2A-3C37-E75E-DB9C-36E4D560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26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B132-47CA-75C5-BA28-A07B084D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 notebook (inspired by pangeo gallery)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224E-9BFB-A3FA-D00B-0C9078E6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steps on: </a:t>
            </a:r>
            <a:r>
              <a:rPr lang="en-US" dirty="0">
                <a:hlinkClick r:id="rId2"/>
              </a:rPr>
              <a:t>https://github.com</a:t>
            </a:r>
            <a:r>
              <a:rPr lang="en-US">
                <a:hlinkClick r:id="rId2"/>
              </a:rPr>
              <a:t>/Timh37/python4lunch_cmip6gc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7605-9ADD-4237-6386-E0E18EC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54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2B6D11D-B3AD-465B-1042-FAB5DE8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48" y="0"/>
            <a:ext cx="564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jbusecke/xMIP: Analysis ready CMIP6 data in python ...">
            <a:extLst>
              <a:ext uri="{FF2B5EF4-FFF2-40B4-BE49-F238E27FC236}">
                <a16:creationId xmlns:a16="http://schemas.microsoft.com/office/drawing/2014/main" id="{65D00581-54C2-C27F-1F11-3ABF82F0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4" y="201620"/>
            <a:ext cx="3144033" cy="12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484F-7AAA-E3B6-2C84-7AC78C71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35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5DD-0A19-EAC9-7B9F-9BA67DF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098F-82BC-8618-CEEC-B5A40DC1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https://cmip6-preprocessing.readthedocs.io/en/latest/?badge=lates</a:t>
            </a:r>
            <a:r>
              <a:rPr lang="en-GB" dirty="0">
                <a:hlinkClick r:id="rId3"/>
              </a:rPr>
              <a:t>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https://cmip6-preprocessing.readthedocs.io/en/latest/tutorial.html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https://gallery.pangeo.io/repos/pangeo-gallery/cmip6/</a:t>
            </a:r>
            <a:endParaRPr lang="en-GB" dirty="0"/>
          </a:p>
          <a:p>
            <a:r>
              <a:rPr lang="en-GB" dirty="0">
                <a:hlinkClick r:id="rId6"/>
              </a:rPr>
              <a:t>https://github.com/Timh37/aslc_cmip6/tree/main/preprocessing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F3AE1-65EC-9940-2860-52557935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56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3855-BB5C-704B-9C8A-43D33AE4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6AC15-3688-2A87-D908-232B57B2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085" y="63118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pcmdi.llnl.gov</a:t>
            </a:r>
            <a:r>
              <a:rPr lang="en-GB" dirty="0"/>
              <a:t>/CMIP6/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3F65-263F-A5CE-6530-BDC28A4F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3" y="204924"/>
            <a:ext cx="7075714" cy="59466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C3F1-EFA2-7361-49A6-DDDBE939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596-8FA2-BE03-4F2C-AC80AF8B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286229"/>
            <a:ext cx="10515600" cy="1325563"/>
          </a:xfrm>
        </p:spPr>
        <p:txBody>
          <a:bodyPr/>
          <a:lstStyle/>
          <a:p>
            <a:r>
              <a:rPr lang="en-NL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679F-C26D-B4E1-9146-CA0B271B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4" y="848595"/>
            <a:ext cx="10515600" cy="6165980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Download locally or on HPC via https (</a:t>
            </a:r>
            <a:r>
              <a:rPr lang="en-GB" dirty="0" err="1"/>
              <a:t>OPeNDAP</a:t>
            </a:r>
            <a:r>
              <a:rPr lang="en-GB" dirty="0"/>
              <a:t> </a:t>
            </a:r>
            <a:r>
              <a:rPr lang="en-GB" dirty="0" err="1"/>
              <a:t>urls</a:t>
            </a:r>
            <a:r>
              <a:rPr lang="en-GB" dirty="0"/>
              <a:t>)</a:t>
            </a:r>
            <a:r>
              <a:rPr lang="en-NL" dirty="0"/>
              <a:t> or generate wget script (via search URL: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esgf-data.dkrz.de</a:t>
            </a:r>
            <a:r>
              <a:rPr lang="en-GB" dirty="0"/>
              <a:t>/</a:t>
            </a:r>
            <a:r>
              <a:rPr lang="en-GB" dirty="0" err="1"/>
              <a:t>esg</a:t>
            </a:r>
            <a:r>
              <a:rPr lang="en-GB" dirty="0"/>
              <a:t>-search/</a:t>
            </a:r>
            <a:r>
              <a:rPr lang="en-GB" dirty="0" err="1"/>
              <a:t>wget?query</a:t>
            </a:r>
            <a:r>
              <a:rPr lang="en-GB" dirty="0"/>
              <a:t>=CMIP6&amp;variable=</a:t>
            </a:r>
            <a:r>
              <a:rPr lang="en-GB" dirty="0" err="1"/>
              <a:t>zos&amp;frequency</a:t>
            </a:r>
            <a:r>
              <a:rPr lang="en-GB" dirty="0"/>
              <a:t>=</a:t>
            </a:r>
            <a:r>
              <a:rPr lang="en-GB" dirty="0" err="1"/>
              <a:t>mon&amp;variant_label</a:t>
            </a:r>
            <a:r>
              <a:rPr lang="en-GB" dirty="0"/>
              <a:t>=r1i1p1f1&amp;variant_label=r1i1p1f2&amp;variant_label=r1i1p1f3&amp;experiment_id=</a:t>
            </a:r>
            <a:r>
              <a:rPr lang="en-GB" dirty="0" err="1"/>
              <a:t>piControl&amp;experiment_id</a:t>
            </a:r>
            <a:r>
              <a:rPr lang="en-GB" dirty="0"/>
              <a:t>=</a:t>
            </a:r>
            <a:r>
              <a:rPr lang="en-GB" dirty="0" err="1"/>
              <a:t>historical&amp;experiment_id</a:t>
            </a:r>
            <a:r>
              <a:rPr lang="en-GB" dirty="0"/>
              <a:t>=ssp126&amp;experiment_id=ssp245&amp;experiment_id=ssp585&amp;download_structure=</a:t>
            </a:r>
            <a:r>
              <a:rPr lang="en-GB" dirty="0" err="1"/>
              <a:t>variable,source_id&amp;limit</a:t>
            </a:r>
            <a:r>
              <a:rPr lang="en-GB" dirty="0"/>
              <a:t>=10000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Analyze from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9A060-3ADA-03C0-E0F6-2368B4E1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52" y="3156856"/>
            <a:ext cx="6890528" cy="35596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811D7-C696-2A94-E940-AE8AF76F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8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E4C4-295E-5566-FAD2-B0153A7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Alternative: use cloud-based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B32A-2418-6220-7A34-ECB368C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Google Public Datasets hosts CMIP6 data: </a:t>
            </a:r>
            <a:r>
              <a:rPr lang="en-GB" dirty="0">
                <a:hlinkClick r:id="rId2"/>
              </a:rPr>
              <a:t>https://cloud.google.com/blog/products/data-analytics/new-climate-model-data-now-google-public-datasets</a:t>
            </a:r>
            <a:r>
              <a:rPr lang="en-GB" dirty="0"/>
              <a:t> </a:t>
            </a:r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No need to store data locally</a:t>
            </a:r>
          </a:p>
          <a:p>
            <a:pPr lvl="1"/>
            <a:r>
              <a:rPr lang="en-GB" dirty="0"/>
              <a:t>Fast, &amp; really fast if combined with data-proximate cloud-based compute </a:t>
            </a:r>
          </a:p>
          <a:p>
            <a:pPr lvl="1"/>
            <a:r>
              <a:rPr lang="en-GB" dirty="0"/>
              <a:t>Less involved, more transparent, easier to reproduce</a:t>
            </a:r>
          </a:p>
          <a:p>
            <a:pPr lvl="1"/>
            <a:r>
              <a:rPr lang="en-GB" dirty="0"/>
              <a:t>Scale up with </a:t>
            </a:r>
            <a:r>
              <a:rPr lang="en-GB" dirty="0" err="1"/>
              <a:t>dask</a:t>
            </a:r>
            <a:r>
              <a:rPr lang="en-GB" dirty="0"/>
              <a:t> (package for parallel, distributed computing)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EDFB3-BAAA-D187-92E4-8F38ACD1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1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95745C-9E14-5D9F-4A32-F3395C8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FACFC33-9F04-ED91-3E84-F75EEBFEDAFF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35818C-71FD-8AAC-2FA0-0A67623C6975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1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211E-132E-913E-A79C-413C54A4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can you do with this?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C93-AE19-E255-EF27-BF78AFA1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daily precipitation, wind and sea-level pressure simulations (20 TB+ of CMIP6 data):</a:t>
            </a:r>
          </a:p>
          <a:p>
            <a:pPr lvl="1"/>
            <a:r>
              <a:rPr lang="en-GB" dirty="0">
                <a:hlinkClick r:id="rId2"/>
              </a:rPr>
              <a:t>https://github.com/Timh37/CMIP6cex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CD2C-87CA-BBC8-DE3C-AEA0698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27" y="2768253"/>
            <a:ext cx="3494750" cy="408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9C64-8924-ECA4-CB7E-326C9885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52" y="1971373"/>
            <a:ext cx="4525748" cy="46878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B65B-3918-61D7-6492-8D53EF2D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352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EA49-89A2-166D-FBB2-C7987561A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C45E-B7A0-69A2-FAF3-816F2CB8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can you do with this?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234D-2747-FDA5-0A47-15CC72468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31" y="1550052"/>
            <a:ext cx="10515600" cy="4351338"/>
          </a:xfrm>
        </p:spPr>
        <p:txBody>
          <a:bodyPr/>
          <a:lstStyle/>
          <a:p>
            <a:r>
              <a:rPr lang="en-NL" dirty="0"/>
              <a:t>Analysis of monthly ocean dynamic sea level and sea-level pressure simulations</a:t>
            </a:r>
          </a:p>
          <a:p>
            <a:pPr lvl="1"/>
            <a:r>
              <a:rPr lang="en-GB" dirty="0">
                <a:hlinkClick r:id="rId2"/>
              </a:rPr>
              <a:t>https://github.com/Timh37/aslc_cmip6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E72D6-B16D-9317-6430-8B3AB78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10" y="2046514"/>
            <a:ext cx="4409222" cy="481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19460-6AC6-B6A2-4AD7-9B1D9932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1" y="2691943"/>
            <a:ext cx="61849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E377-90CF-E66D-8731-1B8FF26D3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021" y="5541495"/>
            <a:ext cx="4648200" cy="83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7D837-566C-5F03-14B9-58945240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C3DEC-C045-BD42-8EEC-DDD3F96DDD1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33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FEC8-4377-86CB-7D7E-F3ED8217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C0D801-1E3D-46F6-1C0F-C29DA122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C08277F-5E01-5EAA-2E8B-49BF30B59ABB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18CCD-D271-0AA9-5FD3-2DEAD96A662A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501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4F5F7-07C8-986B-8C6E-7A24570B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3520E36-4E4C-5F6E-A479-0C95FEBC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-40480"/>
            <a:ext cx="1014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444CB7-32AD-6AC4-8A98-3113452F2394}"/>
              </a:ext>
            </a:extLst>
          </p:cNvPr>
          <p:cNvSpPr/>
          <p:nvPr/>
        </p:nvSpPr>
        <p:spPr>
          <a:xfrm>
            <a:off x="2721429" y="1719943"/>
            <a:ext cx="3374571" cy="49747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851415-2EDD-59D5-1029-72795A4F61BE}"/>
              </a:ext>
            </a:extLst>
          </p:cNvPr>
          <p:cNvSpPr/>
          <p:nvPr/>
        </p:nvSpPr>
        <p:spPr>
          <a:xfrm rot="5400000">
            <a:off x="6225267" y="2123962"/>
            <a:ext cx="2387600" cy="699951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E9700-CA15-DA39-7EB6-FBEEC3DB4942}"/>
              </a:ext>
            </a:extLst>
          </p:cNvPr>
          <p:cNvSpPr/>
          <p:nvPr/>
        </p:nvSpPr>
        <p:spPr>
          <a:xfrm>
            <a:off x="7795873" y="2005372"/>
            <a:ext cx="3077228" cy="46870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5828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369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Analyzing CMIP6 data in Google Cloud</vt:lpstr>
      <vt:lpstr>PowerPoint Presentation</vt:lpstr>
      <vt:lpstr>Typical workflow</vt:lpstr>
      <vt:lpstr>Alternative: use cloud-based data</vt:lpstr>
      <vt:lpstr>PowerPoint Presentation</vt:lpstr>
      <vt:lpstr>What can you do with this? #1</vt:lpstr>
      <vt:lpstr>What can you do with this? #2</vt:lpstr>
      <vt:lpstr>PowerPoint Presentation</vt:lpstr>
      <vt:lpstr>PowerPoint Presentation</vt:lpstr>
      <vt:lpstr>Demo notebook (inspired by pangeo gallery)</vt:lpstr>
      <vt:lpstr>PowerPoint Presentation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Hermans, T.H.J. (Tim)</dc:creator>
  <cp:lastModifiedBy>Hermans, T.H.J. (Tim)</cp:lastModifiedBy>
  <cp:revision>58</cp:revision>
  <dcterms:created xsi:type="dcterms:W3CDTF">2026-01-12T11:44:54Z</dcterms:created>
  <dcterms:modified xsi:type="dcterms:W3CDTF">2026-01-16T14:07:07Z</dcterms:modified>
</cp:coreProperties>
</file>